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Relationship Id="rId4" Type="http://schemas.openxmlformats.org/officeDocument/2006/relationships/image" Target="../media/image01.png"/><Relationship Id="rId5" Type="http://schemas.openxmlformats.org/officeDocument/2006/relationships/image" Target="../media/image06.png"/><Relationship Id="rId6" Type="http://schemas.openxmlformats.org/officeDocument/2006/relationships/image" Target="../media/image08.png"/><Relationship Id="rId7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x="457200" y="1210625"/>
            <a:ext cx="8229600" cy="236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Analyzing Tone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2- Imagery: What is it?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52400" y="1276350"/>
            <a:ext cx="4650900" cy="3710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Imagery is the use of figurative language meant to appeal to the senses in order to place the reader in a scene or deepen understanding through feeling. 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050" y="1276350"/>
            <a:ext cx="38100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2- Imagery: How do I analyze it?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52400" y="1047750"/>
            <a:ext cx="8776800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500"/>
              <a:t>What senses are they appealing to? Figurative Language? </a:t>
            </a:r>
          </a:p>
        </p:txBody>
      </p:sp>
      <p:sp>
        <p:nvSpPr>
          <p:cNvPr id="135" name="Shape 135"/>
          <p:cNvSpPr/>
          <p:nvPr/>
        </p:nvSpPr>
        <p:spPr>
          <a:xfrm>
            <a:off x="281650" y="1770522"/>
            <a:ext cx="6715500" cy="4397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The lake was left shivering by the touch of morning wind.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281650" y="2297750"/>
            <a:ext cx="6715500" cy="49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The eerie silence was shattered by her scream.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281650" y="2907350"/>
            <a:ext cx="6715500" cy="49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He felt like the flowers were waving him a hello.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81650" y="3516950"/>
            <a:ext cx="6715500" cy="6119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He knew a storm was coming, the smell of moss and moisture told him it would arrive soon.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281650" y="4202750"/>
            <a:ext cx="6715500" cy="49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The iron taste in her mouth was an indicator of fresh blood.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3792" y="1740527"/>
            <a:ext cx="526982" cy="49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2702" y="2268549"/>
            <a:ext cx="306925" cy="49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4075" y="2917475"/>
            <a:ext cx="879599" cy="43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0387" y="3506412"/>
            <a:ext cx="526975" cy="61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7499" y="4205550"/>
            <a:ext cx="999599" cy="49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07975" y="22860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3- Figurative Language: What is it?</a:t>
            </a:r>
          </a:p>
        </p:txBody>
      </p:sp>
      <p:sp>
        <p:nvSpPr>
          <p:cNvPr id="150" name="Shape 150"/>
          <p:cNvSpPr/>
          <p:nvPr/>
        </p:nvSpPr>
        <p:spPr>
          <a:xfrm>
            <a:off x="701650" y="2675875"/>
            <a:ext cx="2025300" cy="857400"/>
          </a:xfrm>
          <a:prstGeom prst="flowChartPunchedTape">
            <a:avLst/>
          </a:prstGeom>
          <a:solidFill>
            <a:srgbClr val="0000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1800">
                <a:solidFill>
                  <a:srgbClr val="F3F3F3"/>
                </a:solidFill>
              </a:rPr>
              <a:t>Figures of Speech</a:t>
            </a:r>
          </a:p>
        </p:txBody>
      </p:sp>
      <p:sp>
        <p:nvSpPr>
          <p:cNvPr id="151" name="Shape 151"/>
          <p:cNvSpPr/>
          <p:nvPr/>
        </p:nvSpPr>
        <p:spPr>
          <a:xfrm>
            <a:off x="3399050" y="2675875"/>
            <a:ext cx="2025300" cy="857400"/>
          </a:xfrm>
          <a:prstGeom prst="flowChartPunchedTape">
            <a:avLst/>
          </a:prstGeom>
          <a:solidFill>
            <a:srgbClr val="0000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3F3F3"/>
                </a:solidFill>
              </a:rPr>
              <a:t>Sounds</a:t>
            </a:r>
          </a:p>
        </p:txBody>
      </p:sp>
      <p:sp>
        <p:nvSpPr>
          <p:cNvPr id="152" name="Shape 152"/>
          <p:cNvSpPr/>
          <p:nvPr/>
        </p:nvSpPr>
        <p:spPr>
          <a:xfrm>
            <a:off x="6211075" y="2728450"/>
            <a:ext cx="2025300" cy="857400"/>
          </a:xfrm>
          <a:prstGeom prst="flowChartPunchedTape">
            <a:avLst/>
          </a:prstGeom>
          <a:solidFill>
            <a:srgbClr val="0000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3F3F3"/>
                </a:solidFill>
              </a:rPr>
              <a:t>Rhetorical Devices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37400" y="3762775"/>
            <a:ext cx="2353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Metaphor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Simile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Personification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3212325" y="3800750"/>
            <a:ext cx="2353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Onomatopoeia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Alliteration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Pun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6031725" y="3800750"/>
            <a:ext cx="2353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Hyperbole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Allusion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Repetition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59700" y="1176675"/>
            <a:ext cx="8605499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b="1" lang="en" sz="1800" u="sng">
                <a:solidFill>
                  <a:srgbClr val="222222"/>
                </a:solidFill>
              </a:rPr>
              <a:t>Google Definition:</a:t>
            </a:r>
            <a:r>
              <a:rPr b="1" lang="en" sz="1800">
                <a:solidFill>
                  <a:srgbClr val="222222"/>
                </a:solidFill>
              </a:rPr>
              <a:t>     “Figurative language</a:t>
            </a:r>
            <a:r>
              <a:rPr lang="en" sz="1800">
                <a:solidFill>
                  <a:srgbClr val="222222"/>
                </a:solidFill>
              </a:rPr>
              <a:t> is a tool that an author employs to help the reader visualize what is happening in a story or poem. Some common types of </a:t>
            </a:r>
            <a:r>
              <a:rPr b="1" lang="en" sz="1800">
                <a:solidFill>
                  <a:srgbClr val="222222"/>
                </a:solidFill>
              </a:rPr>
              <a:t>figurative language</a:t>
            </a:r>
            <a:r>
              <a:rPr lang="en" sz="1800">
                <a:solidFill>
                  <a:srgbClr val="222222"/>
                </a:solidFill>
              </a:rPr>
              <a:t> are: Onomatopoeia, Alliteration, Hyperbole, Simile, Personification, Metaphor, Personification, Analogy, Euphemism.”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5-Sentence Structure: What is it?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288250"/>
            <a:ext cx="4226099" cy="216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500"/>
              <a:t>  Refers the construction of the sentence (AKA-Syntax). Rather than look at specific words, look at how sentences work together throughout the piece.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075" y="1179725"/>
            <a:ext cx="4485399" cy="385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5- Sentence Structure: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How do I analyze it?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57200" y="1348475"/>
            <a:ext cx="7819499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chemeClr val="accent2"/>
                </a:solidFill>
              </a:rPr>
              <a:t>Word Order- </a:t>
            </a:r>
            <a:r>
              <a:rPr lang="en" sz="2600"/>
              <a:t>End of sentence tends to have more </a:t>
            </a:r>
            <a:r>
              <a:rPr lang="en" sz="2300"/>
              <a:t>emphasis.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i="1" lang="en" sz="2300">
                <a:solidFill>
                  <a:schemeClr val="accent3"/>
                </a:solidFill>
              </a:rPr>
              <a:t>“John </a:t>
            </a:r>
            <a:r>
              <a:rPr i="1" lang="en" sz="2300" u="sng">
                <a:solidFill>
                  <a:schemeClr val="accent3"/>
                </a:solidFill>
              </a:rPr>
              <a:t>bought flowers</a:t>
            </a:r>
            <a:r>
              <a:rPr i="1" lang="en" sz="2300">
                <a:solidFill>
                  <a:schemeClr val="accent3"/>
                </a:solidFill>
              </a:rPr>
              <a:t>”  vs   “Flowers were </a:t>
            </a:r>
            <a:r>
              <a:rPr i="1" lang="en" sz="2300" u="sng">
                <a:solidFill>
                  <a:schemeClr val="accent3"/>
                </a:solidFill>
              </a:rPr>
              <a:t>bought by John</a:t>
            </a:r>
            <a:r>
              <a:rPr i="1" lang="en" sz="2300">
                <a:solidFill>
                  <a:schemeClr val="accent3"/>
                </a:solidFill>
              </a:rPr>
              <a:t>”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57200" y="2796275"/>
            <a:ext cx="7819499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chemeClr val="accent2"/>
                </a:solidFill>
              </a:rPr>
              <a:t>Length- </a:t>
            </a:r>
            <a:r>
              <a:rPr lang="en" sz="2600"/>
              <a:t>Short are more intense and immediate, especially when amongst longer sentences.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i="1" lang="en" sz="2000">
                <a:solidFill>
                  <a:schemeClr val="accent3"/>
                </a:solidFill>
              </a:rPr>
              <a:t>“No thanks”    vs.  “I’d rather not; however, thank you for the offer”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Tone?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200150"/>
            <a:ext cx="8229600" cy="1722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Tone</a:t>
            </a:r>
            <a:r>
              <a:rPr lang="en"/>
              <a:t>, simply defined, is </a:t>
            </a:r>
            <a:r>
              <a:rPr i="1" lang="en"/>
              <a:t>the attitude the author has towards the subject of the work</a:t>
            </a:r>
            <a:r>
              <a:rPr lang="en"/>
              <a:t> he/she is writing.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875" y="2333200"/>
            <a:ext cx="2217500" cy="18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550700" y="4141925"/>
            <a:ext cx="80283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500">
                <a:solidFill>
                  <a:schemeClr val="accent1"/>
                </a:solidFill>
              </a:rPr>
              <a:t>How does the </a:t>
            </a:r>
            <a:r>
              <a:rPr lang="en" sz="2500" u="sng">
                <a:solidFill>
                  <a:schemeClr val="accent1"/>
                </a:solidFill>
              </a:rPr>
              <a:t>author</a:t>
            </a:r>
            <a:r>
              <a:rPr lang="en" sz="2500">
                <a:solidFill>
                  <a:schemeClr val="accent1"/>
                </a:solidFill>
              </a:rPr>
              <a:t> feel about the subject of the text?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Mood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200150"/>
            <a:ext cx="8229600" cy="141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Mood</a:t>
            </a:r>
            <a:r>
              <a:rPr lang="en"/>
              <a:t> is the atmosphere of the text; it is the emotions aroused in the reader. 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2215900"/>
            <a:ext cx="56388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/>
        </p:nvSpPr>
        <p:spPr>
          <a:xfrm>
            <a:off x="550700" y="4141925"/>
            <a:ext cx="80283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>
                <a:solidFill>
                  <a:schemeClr val="accent1"/>
                </a:solidFill>
              </a:rPr>
              <a:t>What emotions/feelings do </a:t>
            </a:r>
            <a:r>
              <a:rPr lang="en" sz="2500" u="sng">
                <a:solidFill>
                  <a:schemeClr val="accent1"/>
                </a:solidFill>
              </a:rPr>
              <a:t>you</a:t>
            </a:r>
            <a:r>
              <a:rPr lang="en" sz="2500">
                <a:solidFill>
                  <a:schemeClr val="accent1"/>
                </a:solidFill>
              </a:rPr>
              <a:t> have as the reader?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Tone &amp; Mood: What’s the difference?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390450" y="1356650"/>
            <a:ext cx="4296300" cy="3520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Whereas the tone deals with what the </a:t>
            </a:r>
            <a:r>
              <a:rPr b="1" lang="en"/>
              <a:t>author thinks</a:t>
            </a:r>
            <a:r>
              <a:rPr lang="en"/>
              <a:t> about the text, mood deals with how the </a:t>
            </a:r>
            <a:r>
              <a:rPr b="1" lang="en"/>
              <a:t>reader feels</a:t>
            </a:r>
            <a:r>
              <a:rPr lang="en"/>
              <a:t>.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00" y="1583250"/>
            <a:ext cx="3468600" cy="27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do I explain the tone?</a:t>
            </a:r>
          </a:p>
        </p:txBody>
      </p:sp>
      <p:sp>
        <p:nvSpPr>
          <p:cNvPr id="60" name="Shape 60"/>
          <p:cNvSpPr/>
          <p:nvPr/>
        </p:nvSpPr>
        <p:spPr>
          <a:xfrm>
            <a:off x="266725" y="1354000"/>
            <a:ext cx="2573099" cy="3543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Amiable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Authoritative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Joyful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Lighthearted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Romantic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Enthusiastic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Compassionate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270675" y="1314350"/>
            <a:ext cx="2714999" cy="3543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Accusing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Aggravated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Arrogant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Bitter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Cold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Condescending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Disgusted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Passive</a:t>
            </a:r>
          </a:p>
        </p:txBody>
      </p:sp>
      <p:sp>
        <p:nvSpPr>
          <p:cNvPr id="62" name="Shape 62"/>
          <p:cNvSpPr/>
          <p:nvPr/>
        </p:nvSpPr>
        <p:spPr>
          <a:xfrm>
            <a:off x="6389575" y="1314350"/>
            <a:ext cx="2447999" cy="3543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Amused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Bantering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Comical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Critical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Satiric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Taunting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Mocking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Facetious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63" name="Shape 63"/>
          <p:cNvSpPr txBox="1"/>
          <p:nvPr/>
        </p:nvSpPr>
        <p:spPr>
          <a:xfrm>
            <a:off x="931225" y="1262850"/>
            <a:ext cx="1454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000"/>
              <a:t>Positive 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987725" y="1262850"/>
            <a:ext cx="1454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/>
              <a:t>Negative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573100" y="1262850"/>
            <a:ext cx="2266799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900"/>
              <a:t>Humorous/Ironic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I identify and analyze tone?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150" y="1773625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00150"/>
            <a:ext cx="66489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4 Steps to identify &amp; analyzing tone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Diction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Imagery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Figurative Language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Syntax (sentence structure)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1-Diction: What is it?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509350" y="1368175"/>
            <a:ext cx="5156999" cy="100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 Speaking = Pronunciation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975" y="1254425"/>
            <a:ext cx="1631625" cy="168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536025"/>
            <a:ext cx="2766700" cy="18044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3636650" y="3390750"/>
            <a:ext cx="5156999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Text = Word Choice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68750" y="1955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1-Diction: How do I analyze it?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76200" y="1200150"/>
            <a:ext cx="2918699" cy="61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solidFill>
                  <a:schemeClr val="accent2"/>
                </a:solidFill>
              </a:rPr>
              <a:t>Abstract vs. Concrete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3124200" y="1200150"/>
            <a:ext cx="2918699" cy="61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solidFill>
                  <a:schemeClr val="accent3"/>
                </a:solidFill>
              </a:rPr>
              <a:t>General vs. Specific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6324600" y="1199225"/>
            <a:ext cx="2731800" cy="61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solidFill>
                  <a:schemeClr val="accent6"/>
                </a:solidFill>
              </a:rPr>
              <a:t>Formal vs. Informal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cxnSp>
        <p:nvCxnSpPr>
          <p:cNvPr id="90" name="Shape 90"/>
          <p:cNvCxnSpPr/>
          <p:nvPr/>
        </p:nvCxnSpPr>
        <p:spPr>
          <a:xfrm flipH="1">
            <a:off x="1527450" y="1659150"/>
            <a:ext cx="8699" cy="28520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1" name="Shape 91"/>
          <p:cNvCxnSpPr/>
          <p:nvPr/>
        </p:nvCxnSpPr>
        <p:spPr>
          <a:xfrm flipH="1">
            <a:off x="4423050" y="1659150"/>
            <a:ext cx="8699" cy="28520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2" name="Shape 92"/>
          <p:cNvCxnSpPr/>
          <p:nvPr/>
        </p:nvCxnSpPr>
        <p:spPr>
          <a:xfrm flipH="1">
            <a:off x="7616650" y="1654125"/>
            <a:ext cx="8699" cy="28520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3" name="Shape 93"/>
          <p:cNvSpPr txBox="1"/>
          <p:nvPr/>
        </p:nvSpPr>
        <p:spPr>
          <a:xfrm>
            <a:off x="5025" y="1804925"/>
            <a:ext cx="1491899" cy="80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Can’t be perceived with senses, known through intellect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77350" y="2963000"/>
            <a:ext cx="1053900" cy="35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“Tell”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475150" y="1798575"/>
            <a:ext cx="1491899" cy="6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Perceived and measured with senses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773625" y="2963000"/>
            <a:ext cx="772200" cy="4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“Show”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08650" y="3849800"/>
            <a:ext cx="1022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Ex: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Pleasant, truth, kind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690725" y="3849800"/>
            <a:ext cx="1053900" cy="6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Ex: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2"/>
                </a:solidFill>
              </a:rPr>
              <a:t>Yellow, 37 Degrees, Bumpy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3051600" y="2484375"/>
            <a:ext cx="13449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Allow reader have a wide range of imagination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543200" y="2557925"/>
            <a:ext cx="13449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Make reader imagine specific thing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2967050" y="1798575"/>
            <a:ext cx="1416299" cy="4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Vague, refer to broad class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651800" y="1798575"/>
            <a:ext cx="1308599" cy="4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Precise, refer to a specific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204000" y="3909225"/>
            <a:ext cx="890999" cy="6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Ex: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Car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663875" y="3909225"/>
            <a:ext cx="969300" cy="6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Ex: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Mustang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324600" y="1794075"/>
            <a:ext cx="1179299" cy="76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Long, technical and often unusual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248400" y="3013275"/>
            <a:ext cx="13449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Character perceived as educated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7696200" y="1794075"/>
            <a:ext cx="1179299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Understood by majority of readers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7696200" y="3013275"/>
            <a:ext cx="1179299" cy="76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Character is relatable to the reader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195300" y="4156275"/>
            <a:ext cx="1308599" cy="4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Tendentious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7643100" y="4156275"/>
            <a:ext cx="1308599" cy="4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accent6"/>
                </a:solidFill>
              </a:rPr>
              <a:t>Biased</a:t>
            </a:r>
          </a:p>
        </p:txBody>
      </p:sp>
      <p:sp>
        <p:nvSpPr>
          <p:cNvPr id="111" name="Shape 111"/>
          <p:cNvSpPr/>
          <p:nvPr/>
        </p:nvSpPr>
        <p:spPr>
          <a:xfrm>
            <a:off x="7417600" y="115125"/>
            <a:ext cx="575099" cy="1344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Ethos</a:t>
            </a:r>
          </a:p>
        </p:txBody>
      </p:sp>
      <p:sp>
        <p:nvSpPr>
          <p:cNvPr id="112" name="Shape 112"/>
          <p:cNvSpPr/>
          <p:nvPr/>
        </p:nvSpPr>
        <p:spPr>
          <a:xfrm>
            <a:off x="1933550" y="73575"/>
            <a:ext cx="575099" cy="1344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Logos</a:t>
            </a:r>
          </a:p>
        </p:txBody>
      </p:sp>
      <p:sp>
        <p:nvSpPr>
          <p:cNvPr id="113" name="Shape 113"/>
          <p:cNvSpPr/>
          <p:nvPr/>
        </p:nvSpPr>
        <p:spPr>
          <a:xfrm>
            <a:off x="638150" y="33450"/>
            <a:ext cx="575099" cy="138449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Pathos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1- Diction: How do I analyze it?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200150"/>
            <a:ext cx="8229600" cy="254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700"/>
              <a:t>Denotation-</a:t>
            </a:r>
            <a:r>
              <a:rPr lang="en" sz="2700"/>
              <a:t> literal meaning/dictionary definition of the word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700"/>
          </a:p>
          <a:p>
            <a:pPr>
              <a:spcBef>
                <a:spcPts val="0"/>
              </a:spcBef>
              <a:buNone/>
            </a:pPr>
            <a:r>
              <a:rPr b="1" lang="en" sz="2700"/>
              <a:t>Connotation-</a:t>
            </a:r>
            <a:r>
              <a:rPr lang="en" sz="2700"/>
              <a:t> The feeling or idea a word brings to mind along with the denotative meaning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541300" y="4006300"/>
            <a:ext cx="26187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300">
                <a:solidFill>
                  <a:schemeClr val="accent1"/>
                </a:solidFill>
              </a:rPr>
              <a:t>Twilight vs. Dusk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151150" y="4011325"/>
            <a:ext cx="266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300">
                <a:solidFill>
                  <a:schemeClr val="accent1"/>
                </a:solidFill>
              </a:rPr>
              <a:t>Dog vs. Pooch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